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1"/>
  </p:notesMasterIdLst>
  <p:handoutMasterIdLst>
    <p:handoutMasterId r:id="rId52"/>
  </p:handoutMasterIdLst>
  <p:sldIdLst>
    <p:sldId id="2142" r:id="rId2"/>
    <p:sldId id="324" r:id="rId3"/>
    <p:sldId id="2002" r:id="rId4"/>
    <p:sldId id="2001" r:id="rId5"/>
    <p:sldId id="2015" r:id="rId6"/>
    <p:sldId id="2121" r:id="rId7"/>
    <p:sldId id="2018" r:id="rId8"/>
    <p:sldId id="2010" r:id="rId9"/>
    <p:sldId id="2115" r:id="rId10"/>
    <p:sldId id="2004" r:id="rId11"/>
    <p:sldId id="2040" r:id="rId12"/>
    <p:sldId id="2027" r:id="rId13"/>
    <p:sldId id="2087" r:id="rId14"/>
    <p:sldId id="2136" r:id="rId15"/>
    <p:sldId id="2089" r:id="rId16"/>
    <p:sldId id="2137" r:id="rId17"/>
    <p:sldId id="2135" r:id="rId18"/>
    <p:sldId id="2100" r:id="rId19"/>
    <p:sldId id="2037" r:id="rId20"/>
    <p:sldId id="2079" r:id="rId21"/>
    <p:sldId id="2064" r:id="rId22"/>
    <p:sldId id="2083" r:id="rId23"/>
    <p:sldId id="2082" r:id="rId24"/>
    <p:sldId id="2086" r:id="rId25"/>
    <p:sldId id="2123" r:id="rId26"/>
    <p:sldId id="2125" r:id="rId27"/>
    <p:sldId id="2128" r:id="rId28"/>
    <p:sldId id="2126" r:id="rId29"/>
    <p:sldId id="2130" r:id="rId30"/>
    <p:sldId id="2131" r:id="rId31"/>
    <p:sldId id="2129" r:id="rId32"/>
    <p:sldId id="2080" r:id="rId33"/>
    <p:sldId id="2081" r:id="rId34"/>
    <p:sldId id="2068" r:id="rId35"/>
    <p:sldId id="2105" r:id="rId36"/>
    <p:sldId id="2106" r:id="rId37"/>
    <p:sldId id="2066" r:id="rId38"/>
    <p:sldId id="2139" r:id="rId39"/>
    <p:sldId id="2132" r:id="rId40"/>
    <p:sldId id="2133" r:id="rId41"/>
    <p:sldId id="2134" r:id="rId42"/>
    <p:sldId id="2120" r:id="rId43"/>
    <p:sldId id="2117" r:id="rId44"/>
    <p:sldId id="2118" r:id="rId45"/>
    <p:sldId id="2145" r:id="rId46"/>
    <p:sldId id="2140" r:id="rId47"/>
    <p:sldId id="2144" r:id="rId48"/>
    <p:sldId id="2141" r:id="rId49"/>
    <p:sldId id="2143" r:id="rId50"/>
  </p:sldIdLst>
  <p:sldSz cx="12192000" cy="6858000"/>
  <p:notesSz cx="6858000" cy="9144000"/>
  <p:embeddedFontLst>
    <p:embeddedFont>
      <p:font typeface="BIZ UDPゴシック" panose="020B0400000000000000" pitchFamily="50" charset="-128"/>
      <p:regular r:id="rId53"/>
      <p:bold r:id="rId54"/>
    </p:embeddedFont>
    <p:embeddedFont>
      <p:font typeface="Wingdings 3" panose="05040102010807070707" pitchFamily="18" charset="2"/>
      <p:regular r:id="rId55"/>
    </p:embeddedFont>
    <p:embeddedFont>
      <p:font typeface="游ゴシック" panose="020B0400000000000000" pitchFamily="50" charset="-128"/>
      <p:regular r:id="rId56"/>
      <p:bold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4" autoAdjust="0"/>
    <p:restoredTop sz="86780" autoAdjust="0"/>
  </p:normalViewPr>
  <p:slideViewPr>
    <p:cSldViewPr snapToGrid="0">
      <p:cViewPr varScale="1">
        <p:scale>
          <a:sx n="61" d="100"/>
          <a:sy n="61" d="100"/>
        </p:scale>
        <p:origin x="694" y="40"/>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2025/10/16</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9C72AE-2B16-47A7-A31D-02E25B7E3949}" type="slidenum">
              <a:rPr kumimoji="1" lang="ja-JP" altLang="en-US" smtClean="0"/>
              <a:t>1</a:t>
            </a:fld>
            <a:endParaRPr kumimoji="1" lang="ja-JP" altLang="en-US"/>
          </a:p>
        </p:txBody>
      </p:sp>
    </p:spTree>
    <p:extLst>
      <p:ext uri="{BB962C8B-B14F-4D97-AF65-F5344CB8AC3E}">
        <p14:creationId xmlns:p14="http://schemas.microsoft.com/office/powerpoint/2010/main" val="157676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12</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17</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33</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35</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36</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46</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2025/10/16</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24.jpe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9.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twitter.com/Fujiwo" TargetMode="External"/><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odelcontextprotocol" TargetMode="External"/><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odelcontextprotocol/servers"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github.com/Microsoft/mcp"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ujiwo/Shos.AIAgentSample/" TargetMode="External"/><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docswell.com/s/Fujiwo/5RE214-2025-08-aiagent"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9859844" y="6186569"/>
            <a:ext cx="2197227" cy="53800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r>
              <a:rPr lang="ja-JP" altLang="en-US" sz="2000" dirty="0">
                <a:solidFill>
                  <a:schemeClr val="bg1">
                    <a:lumMod val="50000"/>
                  </a:schemeClr>
                </a:solidFill>
              </a:rPr>
              <a:t>吉</a:t>
            </a:r>
            <a:r>
              <a:rPr lang="zh-TW" altLang="en-US" sz="2000" dirty="0">
                <a:solidFill>
                  <a:schemeClr val="bg1">
                    <a:lumMod val="50000"/>
                  </a:schemeClr>
                </a:solidFill>
              </a:rPr>
              <a:t>日</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6108192"/>
            <a:ext cx="3979873" cy="59061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800" dirty="0">
                <a:solidFill>
                  <a:schemeClr val="bg1"/>
                </a:solidFill>
              </a:rPr>
              <a:t>小島 富治雄</a:t>
            </a:r>
            <a:endParaRPr lang="ja-JP" altLang="en-US" sz="3200" dirty="0">
              <a:solidFill>
                <a:schemeClr val="bg1"/>
              </a:solidFill>
            </a:endParaRPr>
          </a:p>
        </p:txBody>
      </p:sp>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9</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 </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10</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11</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cstate="print">
            <a:duotone>
              <a:prstClr val="black"/>
              <a:schemeClr val="tx2">
                <a:tint val="45000"/>
                <a:satMod val="400000"/>
              </a:schemeClr>
            </a:duotone>
            <a:alphaModFix amt="40000"/>
            <a:extLst>
              <a:ext uri="{28A0092B-C50C-407E-A947-70E740481C1C}">
                <a14:useLocalDpi xmlns:a14="http://schemas.microsoft.com/office/drawing/2010/main"/>
              </a:ext>
            </a:extLst>
          </a:blip>
          <a:srcRect/>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 </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12</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cstate="print">
            <a:extLst>
              <a:ext uri="{28A0092B-C50C-407E-A947-70E740481C1C}">
                <a14:useLocalDpi xmlns:a14="http://schemas.microsoft.com/office/drawing/2010/main"/>
              </a:ext>
            </a:extLst>
          </a:blip>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14</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16</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 </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 </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 </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17</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18</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type="body" sz="quarter" idx="10"/>
          </p:nvPr>
        </p:nvSpPr>
        <p:spPr>
          <a:xfrm>
            <a:off x="269239" y="1189177"/>
            <a:ext cx="11653523" cy="5668823"/>
          </a:xfrm>
          <a:effectLst/>
        </p:spPr>
        <p:txBody>
          <a:bodyPr>
            <a:normAutofit/>
          </a:bodyPr>
          <a:lstStyle/>
          <a:p>
            <a:pPr>
              <a:lnSpc>
                <a:spcPct val="200000"/>
              </a:lnSpc>
            </a:pPr>
            <a:r>
              <a:rPr lang="ja-JP" altLang="en-US" sz="2800" dirty="0"/>
              <a:t>小島 富治雄 </a:t>
            </a:r>
            <a:r>
              <a:rPr lang="en-US" altLang="ja-JP" sz="2400" i="1" dirty="0">
                <a:hlinkClick r:id="rId3"/>
              </a:rPr>
              <a:t>@</a:t>
            </a:r>
            <a:r>
              <a:rPr lang="en-US" altLang="ja-JP" sz="2400" i="1" dirty="0" err="1">
                <a:hlinkClick r:id="rId3"/>
              </a:rPr>
              <a:t>Fujiwo</a:t>
            </a:r>
            <a:endParaRPr lang="en-US" altLang="ja-JP" sz="2800" i="1" dirty="0"/>
          </a:p>
          <a:p>
            <a:pPr>
              <a:lnSpc>
                <a:spcPct val="200000"/>
              </a:lnSpc>
            </a:pPr>
            <a:r>
              <a:rPr lang="en-US" altLang="ja-JP" sz="2800" i="1" dirty="0"/>
              <a:t> Microsoft MVP (2005-2026)</a:t>
            </a:r>
          </a:p>
          <a:p>
            <a:pPr>
              <a:lnSpc>
                <a:spcPct val="200000"/>
              </a:lnSpc>
            </a:pPr>
            <a:r>
              <a:rPr lang="en-US" altLang="ja-JP" sz="2800" i="1" dirty="0"/>
              <a:t> </a:t>
            </a:r>
          </a:p>
        </p:txBody>
      </p:sp>
      <p:sp>
        <p:nvSpPr>
          <p:cNvPr id="3" name="タイトル 2"/>
          <p:cNvSpPr>
            <a:spLocks noGrp="1"/>
          </p:cNvSpPr>
          <p:nvPr>
            <p:ph type="title"/>
          </p:nvPr>
        </p:nvSpPr>
        <p:spPr>
          <a:effectLst>
            <a:outerShdw blurRad="50800" dist="38100" dir="2700000" algn="tl" rotWithShape="0">
              <a:prstClr val="black">
                <a:alpha val="40000"/>
              </a:prstClr>
            </a:outerShdw>
          </a:effectLst>
        </p:spPr>
        <p:txBody>
          <a:bodyPr>
            <a:normAutofit/>
          </a:bodyPr>
          <a:lstStyle/>
          <a:p>
            <a:r>
              <a:rPr lang="ja-JP" altLang="en-US" sz="4050"/>
              <a:t>自己紹介</a:t>
            </a:r>
            <a:endParaRPr lang="ja-JP" altLang="en-US" sz="4050" dirty="0"/>
          </a:p>
        </p:txBody>
      </p:sp>
      <p:pic>
        <p:nvPicPr>
          <p:cNvPr id="1028" name="Picture 4" descr="FITEA - 福井情報技術者協会"/>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488" y="5355059"/>
            <a:ext cx="1250156" cy="750095"/>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030" name="Picture 6" descr="こみゅぷらす (COM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53192" y="5355059"/>
            <a:ext cx="1530076" cy="76010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4" name="図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30356" y="2488329"/>
            <a:ext cx="1892006" cy="765306"/>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ED401A50-1931-4E23-83A1-7774FD04B6B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95765" y="5347453"/>
            <a:ext cx="765306" cy="765306"/>
          </a:xfrm>
          <a:prstGeom prst="rect">
            <a:avLst/>
          </a:prstGeom>
          <a:effectLst>
            <a:outerShdw blurRad="50800" dist="38100" dir="2700000" algn="tl" rotWithShape="0">
              <a:prstClr val="black">
                <a:alpha val="40000"/>
              </a:prstClr>
            </a:outerShdw>
          </a:effectLst>
        </p:spPr>
      </p:pic>
      <p:pic>
        <p:nvPicPr>
          <p:cNvPr id="6" name="図 5" descr="人, 建物, 立っている, 男性 が含まれている画像&#10;&#10;自動的に生成された説明">
            <a:extLst>
              <a:ext uri="{FF2B5EF4-FFF2-40B4-BE49-F238E27FC236}">
                <a16:creationId xmlns:a16="http://schemas.microsoft.com/office/drawing/2014/main" id="{3011B624-D48E-4808-A80A-A3E416B4BAD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88426" y="1189177"/>
            <a:ext cx="3200400" cy="2400300"/>
          </a:xfrm>
          <a:prstGeom prst="rect">
            <a:avLst/>
          </a:prstGeom>
          <a:effectLst>
            <a:outerShdw blurRad="50800" dist="38100" dir="2700000" algn="tl" rotWithShape="0">
              <a:prstClr val="black">
                <a:alpha val="40000"/>
              </a:prstClr>
            </a:outerShdw>
          </a:effectLst>
        </p:spPr>
      </p:pic>
      <p:pic>
        <p:nvPicPr>
          <p:cNvPr id="10" name="図 9">
            <a:extLst>
              <a:ext uri="{FF2B5EF4-FFF2-40B4-BE49-F238E27FC236}">
                <a16:creationId xmlns:a16="http://schemas.microsoft.com/office/drawing/2014/main" id="{BFA6C744-D126-43F2-919F-292DF77F605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3500" y="3329226"/>
            <a:ext cx="4705350" cy="742950"/>
          </a:xfrm>
          <a:prstGeom prst="rect">
            <a:avLst/>
          </a:prstGeom>
          <a:effectLst>
            <a:outerShdw blurRad="50800" dist="38100" dir="2700000" algn="tl" rotWithShape="0">
              <a:prstClr val="black">
                <a:alpha val="40000"/>
              </a:prstClr>
            </a:outerShdw>
          </a:effectLst>
        </p:spPr>
      </p:pic>
      <p:pic>
        <p:nvPicPr>
          <p:cNvPr id="11" name="図 10">
            <a:extLst>
              <a:ext uri="{FF2B5EF4-FFF2-40B4-BE49-F238E27FC236}">
                <a16:creationId xmlns:a16="http://schemas.microsoft.com/office/drawing/2014/main" id="{13BEC8EF-3480-4228-891A-9E59DE5219BD}"/>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338377" y="3410050"/>
            <a:ext cx="1515250" cy="6621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112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19</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1320257"/>
            <a:ext cx="6972911" cy="5422832"/>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2000"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3"/>
              </a:rPr>
              <a:t>Model Context Protocol | GitHub</a:t>
            </a:r>
            <a:endParaRPr lang="en-US" altLang="ja-JP" sz="2000" dirty="0">
              <a:solidFill>
                <a:schemeClr val="tx1">
                  <a:lumMod val="75000"/>
                  <a:lumOff val="25000"/>
                </a:schemeClr>
              </a:solidFill>
            </a:endParaRPr>
          </a:p>
          <a:p>
            <a:pPr lvl="2"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5"/>
              </a:rPr>
              <a:t>Official Microsoft MCP (Model Context Protocol) server</a:t>
            </a: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20</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BF1F-8D1C-C861-6597-D65CE411EEF6}"/>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004B11-526D-D8C2-37F0-DF7B3F593A03}"/>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400" dirty="0">
                <a:solidFill>
                  <a:schemeClr val="tx1">
                    <a:lumMod val="75000"/>
                    <a:lumOff val="25000"/>
                  </a:schemeClr>
                </a:solidFill>
              </a:rPr>
              <a:t>Python, TypeScript, Java, Kotlin, C#, Swift</a:t>
            </a:r>
          </a:p>
          <a:p>
            <a:pPr defTabSz="457200">
              <a:lnSpc>
                <a:spcPct val="140000"/>
              </a:lnSpc>
              <a:spcBef>
                <a:spcPts val="1000"/>
              </a:spcBef>
            </a:pPr>
            <a:r>
              <a:rPr lang="ja-JP" altLang="en-US" sz="3200" dirty="0">
                <a:solidFill>
                  <a:schemeClr val="tx1">
                    <a:lumMod val="75000"/>
                    <a:lumOff val="25000"/>
                  </a:schemeClr>
                </a:solidFill>
              </a:rPr>
              <a:t>多数の </a:t>
            </a:r>
            <a:r>
              <a:rPr lang="en-US" altLang="ja-JP" sz="3200" dirty="0">
                <a:solidFill>
                  <a:schemeClr val="tx1">
                    <a:lumMod val="75000"/>
                    <a:lumOff val="25000"/>
                  </a:schemeClr>
                </a:solidFill>
              </a:rPr>
              <a:t>MCP </a:t>
            </a:r>
            <a:r>
              <a:rPr lang="ja-JP" altLang="en-US" sz="3200" dirty="0">
                <a:solidFill>
                  <a:schemeClr val="tx1">
                    <a:lumMod val="75000"/>
                    <a:lumOff val="25000"/>
                  </a:schemeClr>
                </a:solidFill>
              </a:rPr>
              <a:t>サーバー</a:t>
            </a:r>
            <a:endParaRPr lang="en-US" altLang="ja-JP" sz="3200" dirty="0">
              <a:solidFill>
                <a:schemeClr val="tx1">
                  <a:lumMod val="75000"/>
                  <a:lumOff val="25000"/>
                </a:schemeClr>
              </a:solidFill>
            </a:endParaRPr>
          </a:p>
          <a:p>
            <a:pPr lvl="1" defTabSz="457200">
              <a:lnSpc>
                <a:spcPct val="140000"/>
              </a:lnSpc>
              <a:spcBef>
                <a:spcPts val="1000"/>
              </a:spcBef>
            </a:pPr>
            <a:r>
              <a:rPr lang="en-US" altLang="ja-JP" sz="2400" dirty="0">
                <a:solidFill>
                  <a:schemeClr val="tx1">
                    <a:lumMod val="75000"/>
                    <a:lumOff val="25000"/>
                  </a:schemeClr>
                </a:solidFill>
                <a:hlinkClick r:id="rId2"/>
              </a:rPr>
              <a:t>Model Context Protocol | GitHub</a:t>
            </a:r>
            <a:endParaRPr lang="en-US" altLang="ja-JP" sz="2400" dirty="0">
              <a:solidFill>
                <a:schemeClr val="tx1">
                  <a:lumMod val="75000"/>
                  <a:lumOff val="25000"/>
                </a:schemeClr>
              </a:solidFill>
            </a:endParaRPr>
          </a:p>
          <a:p>
            <a:pPr lvl="2" defTabSz="457200">
              <a:lnSpc>
                <a:spcPct val="140000"/>
              </a:lnSpc>
              <a:spcBef>
                <a:spcPts val="1000"/>
              </a:spcBef>
            </a:pPr>
            <a:r>
              <a:rPr lang="en-US" altLang="ja-JP" sz="2400" dirty="0" err="1">
                <a:solidFill>
                  <a:schemeClr val="tx1">
                    <a:lumMod val="75000"/>
                    <a:lumOff val="25000"/>
                  </a:schemeClr>
                </a:solidFill>
                <a:hlinkClick r:id="rId3"/>
              </a:rPr>
              <a:t>modelcontextprotocol</a:t>
            </a:r>
            <a:r>
              <a:rPr lang="en-US" altLang="ja-JP" sz="2400" dirty="0">
                <a:solidFill>
                  <a:schemeClr val="tx1">
                    <a:lumMod val="75000"/>
                    <a:lumOff val="25000"/>
                  </a:schemeClr>
                </a:solidFill>
                <a:hlinkClick r:id="rId3"/>
              </a:rPr>
              <a:t>/servers: Model Context Protocol Servers | GitHub</a:t>
            </a:r>
            <a:endParaRPr lang="en-US" altLang="ja-JP" sz="2400" dirty="0">
              <a:solidFill>
                <a:schemeClr val="tx1">
                  <a:lumMod val="75000"/>
                  <a:lumOff val="25000"/>
                </a:schemeClr>
              </a:solidFill>
            </a:endParaRPr>
          </a:p>
          <a:p>
            <a:pPr lvl="1" defTabSz="457200">
              <a:lnSpc>
                <a:spcPct val="140000"/>
              </a:lnSpc>
              <a:spcBef>
                <a:spcPts val="1000"/>
              </a:spcBef>
            </a:pPr>
            <a:r>
              <a:rPr lang="en-US" altLang="ja-JP" sz="2400" dirty="0">
                <a:solidFill>
                  <a:schemeClr val="tx1">
                    <a:lumMod val="75000"/>
                    <a:lumOff val="25000"/>
                  </a:schemeClr>
                </a:solidFill>
                <a:hlinkClick r:id="rId4"/>
              </a:rPr>
              <a:t>Official Microsoft MCP (Model Context Protocol) server</a:t>
            </a:r>
            <a:endParaRPr lang="en-US" altLang="ja-JP" sz="24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486D4D38-36E3-2E91-BF91-01570861087B}"/>
              </a:ext>
            </a:extLst>
          </p:cNvPr>
          <p:cNvSpPr>
            <a:spLocks noGrp="1"/>
          </p:cNvSpPr>
          <p:nvPr>
            <p:ph type="title"/>
          </p:nvPr>
        </p:nvSpPr>
        <p:spPr/>
        <p:txBody>
          <a:bodyPr vert="horz" lIns="91440" tIns="45720" rIns="91440" bIns="45720" rtlCol="0" anchor="t">
            <a:normAutofit/>
          </a:bodyPr>
          <a:lstStyle/>
          <a:p>
            <a:pPr defTabSz="457200"/>
            <a:r>
              <a:rPr lang="en-US" altLang="ja-JP" sz="2800" dirty="0"/>
              <a:t>MCP (Model Context Protocol)</a:t>
            </a:r>
            <a:endParaRPr kumimoji="1" lang="en-US" altLang="ja-JP" sz="2800" dirty="0"/>
          </a:p>
        </p:txBody>
      </p:sp>
      <p:sp>
        <p:nvSpPr>
          <p:cNvPr id="4" name="スライド番号プレースホルダー 3">
            <a:extLst>
              <a:ext uri="{FF2B5EF4-FFF2-40B4-BE49-F238E27FC236}">
                <a16:creationId xmlns:a16="http://schemas.microsoft.com/office/drawing/2014/main" id="{A2DAC8D1-2804-F4EE-1F69-70941E848D99}"/>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21</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DB1489CC-9366-8FFC-1273-783280EA6113}"/>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0086278" y="1189177"/>
            <a:ext cx="2102546" cy="2595057"/>
          </a:xfrm>
          <a:prstGeom prst="rect">
            <a:avLst/>
          </a:prstGeom>
        </p:spPr>
      </p:pic>
    </p:spTree>
    <p:extLst>
      <p:ext uri="{BB962C8B-B14F-4D97-AF65-F5344CB8AC3E}">
        <p14:creationId xmlns:p14="http://schemas.microsoft.com/office/powerpoint/2010/main" val="169494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22</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23</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24</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36</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 </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37</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a:t>SemanticKernel (AI </a:t>
            </a:r>
            <a:r>
              <a:rPr lang="ja-JP" altLang="en-US"/>
              <a:t>エージェント構築用ミドルウェア</a:t>
            </a:r>
            <a:r>
              <a:rPr lang="en-US" altLang="ja-JP"/>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38</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3</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39</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40</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41</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42</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43</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509842"/>
          </a:xfrm>
        </p:spPr>
        <p:txBody>
          <a:bodyPr/>
          <a:lstStyle/>
          <a:p>
            <a:r>
              <a:rPr lang="en-US" altLang="ja-JP" sz="2600" dirty="0"/>
              <a:t>LLM</a:t>
            </a:r>
            <a:r>
              <a:rPr lang="ja-JP" altLang="en-US" sz="2600" dirty="0"/>
              <a:t>を簡単に使える</a:t>
            </a:r>
          </a:p>
          <a:p>
            <a:r>
              <a:rPr lang="ja-JP" altLang="en-US" sz="2600" dirty="0"/>
              <a:t>マルチエージェント対応</a:t>
            </a:r>
          </a:p>
          <a:p>
            <a:r>
              <a:rPr lang="en-US" altLang="ja-JP" sz="2600" dirty="0"/>
              <a:t>Thread (</a:t>
            </a:r>
            <a:r>
              <a:rPr lang="ja-JP" altLang="en-US" sz="2600" dirty="0"/>
              <a:t>会話の状態・履歴などを管理</a:t>
            </a:r>
            <a:r>
              <a:rPr lang="en-US" altLang="ja-JP" sz="2600" dirty="0"/>
              <a:t>) </a:t>
            </a:r>
            <a:r>
              <a:rPr lang="ja-JP" altLang="en-US" sz="2600" dirty="0"/>
              <a:t>対応</a:t>
            </a:r>
          </a:p>
          <a:p>
            <a:r>
              <a:rPr lang="ja-JP" altLang="en-US" sz="2600" dirty="0"/>
              <a:t>ワークフロー対応</a:t>
            </a:r>
          </a:p>
          <a:p>
            <a:r>
              <a:rPr lang="en-US" altLang="ja-JP" sz="2600" dirty="0"/>
              <a:t>MCP</a:t>
            </a:r>
            <a:r>
              <a:rPr lang="ja-JP" altLang="en-US" sz="2600" dirty="0"/>
              <a:t>サーバー等のツールを簡単に使える</a:t>
            </a:r>
          </a:p>
          <a:p>
            <a:r>
              <a:rPr lang="en-US" altLang="ja-JP" sz="2600" dirty="0"/>
              <a:t>A2A </a:t>
            </a:r>
            <a:r>
              <a:rPr lang="ja-JP" altLang="en-US" sz="2600" dirty="0"/>
              <a:t>対応</a:t>
            </a:r>
          </a:p>
          <a:p>
            <a:r>
              <a:rPr lang="en-US" altLang="ja-JP" sz="2600" dirty="0"/>
              <a:t>Microsoft Copilot Studio </a:t>
            </a:r>
            <a:r>
              <a:rPr lang="ja-JP" altLang="en-US" sz="2600" dirty="0"/>
              <a:t>との連携機能</a:t>
            </a:r>
            <a:endParaRPr lang="en-US" altLang="ja-JP" sz="2600" dirty="0"/>
          </a:p>
          <a:p>
            <a:r>
              <a:rPr lang="ja-JP" altLang="en-US" sz="26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44</a:t>
            </a:fld>
            <a:endParaRPr kumimoji="1" lang="ja-JP" altLang="en-US" dirty="0"/>
          </a:p>
        </p:txBody>
      </p:sp>
    </p:spTree>
    <p:extLst>
      <p:ext uri="{BB962C8B-B14F-4D97-AF65-F5344CB8AC3E}">
        <p14:creationId xmlns:p14="http://schemas.microsoft.com/office/powerpoint/2010/main" val="10872951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45</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46</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3"/>
              </a:rPr>
              <a:t>チュートリアル</a:t>
            </a:r>
            <a:br>
              <a:rPr lang="en-US" altLang="ja-JP" sz="4800" dirty="0">
                <a:solidFill>
                  <a:schemeClr val="accent1"/>
                </a:solidFill>
              </a:rPr>
            </a:br>
            <a:r>
              <a:rPr lang="ja-JP" altLang="en-US" sz="1400" dirty="0">
                <a:hlinkClick r:id="rId3"/>
              </a:rPr>
              <a:t>https://github.com/Fujiwo/Shos.AIAgentSample/</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47</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 </a:t>
            </a:r>
            <a:r>
              <a:rPr lang="ja-JP" altLang="en-US" sz="2400" dirty="0"/>
              <a:t>エージェント</a:t>
            </a:r>
          </a:p>
          <a:p>
            <a:pPr lvl="1"/>
            <a:r>
              <a:rPr lang="en-US" altLang="ja-JP" sz="2400" dirty="0"/>
              <a:t>MCP (Model Context Protocol)</a:t>
            </a:r>
          </a:p>
          <a:p>
            <a:r>
              <a:rPr lang="en-US" altLang="ja-JP" sz="3200" dirty="0"/>
              <a:t>AI</a:t>
            </a:r>
            <a:r>
              <a:rPr lang="ja-JP" altLang="en-US" sz="3200" dirty="0"/>
              <a:t> 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48</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 </a:t>
            </a:r>
            <a:r>
              <a:rPr lang="ja-JP" altLang="en-US" sz="2400" dirty="0"/>
              <a:t>エージェント</a:t>
            </a:r>
          </a:p>
          <a:p>
            <a:pPr lvl="1"/>
            <a:r>
              <a:rPr lang="en-US" altLang="ja-JP" sz="2400" dirty="0"/>
              <a:t>MCP (Model Context Protocol)</a:t>
            </a:r>
          </a:p>
          <a:p>
            <a:r>
              <a:rPr lang="en-US" altLang="ja-JP" sz="3200" dirty="0"/>
              <a:t>AI</a:t>
            </a:r>
            <a:r>
              <a:rPr lang="ja-JP" altLang="en-US" sz="3200" dirty="0"/>
              <a:t> 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5</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269252" y="3496747"/>
            <a:ext cx="6721520" cy="369332"/>
          </a:xfrm>
          <a:prstGeom prst="rect">
            <a:avLst/>
          </a:prstGeom>
          <a:noFill/>
        </p:spPr>
        <p:txBody>
          <a:bodyPr wrap="none" rtlCol="0">
            <a:spAutoFit/>
          </a:bodyPr>
          <a:lstStyle/>
          <a:p>
            <a:r>
              <a:rPr lang="en-US" altLang="ja-JP" dirty="0">
                <a:hlinkClick r:id="rId3"/>
              </a:rPr>
              <a:t>IT</a:t>
            </a:r>
            <a:r>
              <a:rPr lang="ja-JP" altLang="en-US" dirty="0">
                <a:hlinkClick r:id="rId3"/>
              </a:rPr>
              <a:t>エンジニア </a:t>
            </a:r>
            <a:r>
              <a:rPr lang="en-US" altLang="ja-JP" dirty="0">
                <a:hlinkClick r:id="rId3"/>
              </a:rPr>
              <a:t>(Developer) </a:t>
            </a:r>
            <a:r>
              <a:rPr lang="ja-JP" altLang="en-US" dirty="0">
                <a:hlinkClick r:id="rId3"/>
              </a:rPr>
              <a:t>向け </a:t>
            </a:r>
            <a:r>
              <a:rPr lang="en-US" altLang="ja-JP" dirty="0">
                <a:hlinkClick r:id="rId3"/>
              </a:rPr>
              <a:t>AI</a:t>
            </a:r>
            <a:r>
              <a:rPr lang="ja-JP" altLang="en-US" dirty="0">
                <a:hlinkClick r:id="rId3"/>
              </a:rPr>
              <a:t>エージェント勉強会 </a:t>
            </a:r>
            <a:r>
              <a:rPr lang="en-US" altLang="ja-JP" dirty="0">
                <a:hlinkClick r:id="rId3"/>
              </a:rPr>
              <a:t>(2025/07)</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6</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7</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8</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1696</Words>
  <Application>Microsoft Office PowerPoint</Application>
  <PresentationFormat>ワイド画面</PresentationFormat>
  <Paragraphs>328</Paragraphs>
  <Slides>49</Slides>
  <Notes>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49</vt:i4>
      </vt:variant>
    </vt:vector>
  </HeadingPairs>
  <TitlesOfParts>
    <vt:vector size="53" baseType="lpstr">
      <vt:lpstr>游ゴシック</vt:lpstr>
      <vt:lpstr>Wingdings 3</vt:lpstr>
      <vt:lpstr>BIZ UDPゴシック</vt:lpstr>
      <vt:lpstr>1_ファセット</vt:lpstr>
      <vt:lpstr>ITエンジニア (Developer) 向け AIエージェント開発 ハンズオンセミナー</vt:lpstr>
      <vt:lpstr>自己紹介</vt:lpstr>
      <vt:lpstr>社内での取り組み</vt:lpstr>
      <vt:lpstr>社外での取り組み</vt:lpstr>
      <vt:lpstr>アジェンダ</vt:lpstr>
      <vt:lpstr>前回の復習 </vt:lpstr>
      <vt:lpstr>生成AI</vt:lpstr>
      <vt:lpstr>生成AI</vt:lpstr>
      <vt:lpstr>LLM (Large Language Models:大規模言語モデル)</vt:lpstr>
      <vt:lpstr>PowerPoint プレゼンテーション</vt:lpstr>
      <vt:lpstr>AI エージェント</vt:lpstr>
      <vt:lpstr>生成AIとAIエージェント</vt:lpstr>
      <vt:lpstr>AI 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 エージェントの例</vt:lpstr>
      <vt:lpstr>MCP (Model Context Protocol)</vt:lpstr>
      <vt:lpstr>MCP (Model Context Protocol)</vt:lpstr>
      <vt:lpstr>MCP (Model Context Protocol)</vt:lpstr>
      <vt:lpstr>MCP (Model Context Protocol)</vt:lpstr>
      <vt:lpstr>MCP Server</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 エージェントとMCPサーバーの開発</vt:lpstr>
      <vt:lpstr>SemanticKernel (AI 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MCP サーバーと MCP クライアントの開発</vt:lpstr>
      <vt:lpstr>【参考】 AIエージェントのログ (LLMへの指示の例)</vt:lpstr>
      <vt:lpstr>チュートリアル https://github.com/Fujiwo/Shos.AIAgentSample/</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2025-10-16T00:47:28Z</dcterms:modified>
</cp:coreProperties>
</file>